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1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15" r:id="rId2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27" Type="http://schemas.openxmlformats.org/officeDocument/2006/relationships/slide" Target="slides/slide111.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7.xml"/><Relationship Id="rId2" Type="http://schemas.openxmlformats.org/officeDocument/2006/relationships/oleObject" Target="../embeddings/oleObject11.bin"/><Relationship Id="rId3" Type="http://schemas.openxmlformats.org/officeDocument/2006/relationships/image" Target="../media/image255.emf"/><Relationship Id="rId4" Type="http://schemas.openxmlformats.org/officeDocument/2006/relationships/oleObject" Target="../embeddings/oleObject12.bin"/><Relationship Id="rId5" Type="http://schemas.openxmlformats.org/officeDocument/2006/relationships/image" Target="../media/image256.emf"/><Relationship Id="rId6" Type="http://schemas.openxmlformats.org/officeDocument/2006/relationships/oleObject" Target="../embeddings/oleObject13.bin"/><Relationship Id="rId7" Type="http://schemas.openxmlformats.org/officeDocument/2006/relationships/image" Target="../media/image257.emf"/><Relationship Id="rId8" Type="http://schemas.openxmlformats.org/officeDocument/2006/relationships/oleObject" Target="../embeddings/oleObject14.bin"/><Relationship Id="rId9" Type="http://schemas.openxmlformats.org/officeDocument/2006/relationships/image" Target="../media/image258.emf"/><Relationship Id="rId10" Type="http://schemas.openxmlformats.org/officeDocument/2006/relationships/oleObject" Target="../embeddings/oleObject15.bin"/><Relationship Id="rId11" Type="http://schemas.openxmlformats.org/officeDocument/2006/relationships/image" Target="../media/image259.emf"/><Relationship Id="rId12" Type="http://schemas.openxmlformats.org/officeDocument/2006/relationships/oleObject" Target="../embeddings/oleObject16.bin"/><Relationship Id="rId13" Type="http://schemas.openxmlformats.org/officeDocument/2006/relationships/image" Target="../media/image260.emf"/><Relationship Id="rId14" Type="http://schemas.openxmlformats.org/officeDocument/2006/relationships/oleObject" Target="../embeddings/oleObject17.bin"/><Relationship Id="rId15" Type="http://schemas.openxmlformats.org/officeDocument/2006/relationships/image" Target="../media/image261.emf"/></Relationships>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8BB82332-D231-70BA-CD3C-F1A7E010D82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CAD25A3-5BC5-49F8-8371-260AA8B9061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10" name="Rectangle 6">
            <a:extLst>
              <a:ext uri="{FF2B5EF4-FFF2-40B4-BE49-F238E27FC236}">
                <a16:creationId xmlns:a16="http://schemas.microsoft.com/office/drawing/2014/main" id="{2B094C63-12E9-A34B-CFED-229FF5E83128}"/>
              </a:ext>
            </a:extLst>
          </p:cNvPr>
          <p:cNvSpPr>
            <a:spLocks noChangeArrowheads="1"/>
          </p:cNvSpPr>
          <p:nvPr/>
        </p:nvSpPr>
        <p:spPr bwMode="auto">
          <a:xfrm>
            <a:off x="0" y="1295400"/>
            <a:ext cx="2362200" cy="3810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711" name="Rectangle 7">
            <a:extLst>
              <a:ext uri="{FF2B5EF4-FFF2-40B4-BE49-F238E27FC236}">
                <a16:creationId xmlns:a16="http://schemas.microsoft.com/office/drawing/2014/main" id="{805C58F8-B08F-CDD0-24C6-6D2ED95C0543}"/>
              </a:ext>
            </a:extLst>
          </p:cNvPr>
          <p:cNvSpPr>
            <a:spLocks noChangeArrowheads="1"/>
          </p:cNvSpPr>
          <p:nvPr/>
        </p:nvSpPr>
        <p:spPr bwMode="auto">
          <a:xfrm>
            <a:off x="0" y="685800"/>
            <a:ext cx="2514600" cy="17526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381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228600" marR="0" lvl="0" indent="-228600" algn="l" defTabSz="914400" rtl="0" eaLnBrk="1" fontAlgn="base" latinLnBrk="0" hangingPunct="1">
              <a:lnSpc>
                <a:spcPct val="100000"/>
              </a:lnSpc>
              <a:spcBef>
                <a:spcPct val="20000"/>
              </a:spcBef>
              <a:spcAft>
                <a:spcPct val="0"/>
              </a:spcAft>
              <a:buClrTx/>
              <a:buSzTx/>
              <a:buFontTx/>
              <a:buNone/>
              <a:tabLst/>
              <a:defRPr/>
            </a:pPr>
            <a:r>
              <a:rPr kumimoji="0" lang="en-US" altLang="zh-CN" sz="11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Performance Measures </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Percent employees with current performance expectations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Employee survey ratings on “productive workplace” questions</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Overtime usage</a:t>
            </a:r>
          </a:p>
          <a:p>
            <a:pPr marL="228600" marR="0" lvl="0" indent="-228600" algn="l" defTabSz="914400" rtl="0" eaLnBrk="1" fontAlgn="base" latinLnBrk="0" hangingPunct="1">
              <a:lnSpc>
                <a:spcPct val="100000"/>
              </a:lnSpc>
              <a:spcBef>
                <a:spcPct val="20000"/>
              </a:spcBef>
              <a:spcAft>
                <a:spcPct val="0"/>
              </a:spcAft>
              <a:buClr>
                <a:srgbClr val="333399"/>
              </a:buClr>
              <a:buSzPct val="85000"/>
              <a:buFont typeface="Wingdings" panose="05000000000000000000" pitchFamily="2" charset="2"/>
              <a:buChar char="n"/>
              <a:tabLst/>
              <a:defRPr/>
            </a:pPr>
            <a:r>
              <a:rPr kumimoji="0" lang="en-US" altLang="zh-CN" sz="1100" b="0" i="0" u="none" strike="noStrike" kern="1200" cap="none" spc="0" normalizeH="0" baseline="0" noProof="0">
                <a:ln>
                  <a:noFill/>
                </a:ln>
                <a:solidFill>
                  <a:srgbClr val="000099"/>
                </a:solidFill>
                <a:effectLst/>
                <a:uLnTx/>
                <a:uFillTx/>
                <a:latin typeface="Arial Narrow" panose="020B0606020202030204" pitchFamily="34" charset="0"/>
                <a:ea typeface="宋体" panose="02010600030101010101" pitchFamily="2" charset="-122"/>
                <a:cs typeface="+mn-cs"/>
              </a:rPr>
              <a:t>Sick leave usage Number &amp; type of non-disciplinary grievances and disposition</a:t>
            </a:r>
          </a:p>
        </p:txBody>
      </p:sp>
      <p:sp>
        <p:nvSpPr>
          <p:cNvPr id="72712" name="Text Box 8">
            <a:extLst>
              <a:ext uri="{FF2B5EF4-FFF2-40B4-BE49-F238E27FC236}">
                <a16:creationId xmlns:a16="http://schemas.microsoft.com/office/drawing/2014/main" id="{75BD7545-B3C5-36A6-7480-F94857EBA259}"/>
              </a:ext>
            </a:extLst>
          </p:cNvPr>
          <p:cNvSpPr txBox="1">
            <a:spLocks noChangeArrowheads="1"/>
          </p:cNvSpPr>
          <p:nvPr/>
        </p:nvSpPr>
        <p:spPr bwMode="auto">
          <a:xfrm>
            <a:off x="0" y="0"/>
            <a:ext cx="9144000" cy="617538"/>
          </a:xfrm>
          <a:prstGeom prst="rect">
            <a:avLst/>
          </a:pr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568" tIns="34784" rIns="69568" bIns="34784">
            <a:spAutoFit/>
          </a:bodyPr>
          <a:lstStyle>
            <a:lvl1pPr defTabSz="695325">
              <a:defRPr>
                <a:solidFill>
                  <a:schemeClr val="tx1"/>
                </a:solidFill>
                <a:latin typeface="Arial" panose="020B0604020202020204" pitchFamily="34" charset="0"/>
              </a:defRPr>
            </a:lvl1pPr>
            <a:lvl2pPr marL="347663" defTabSz="695325">
              <a:defRPr>
                <a:solidFill>
                  <a:schemeClr val="tx1"/>
                </a:solidFill>
                <a:latin typeface="Arial" panose="020B0604020202020204" pitchFamily="34" charset="0"/>
              </a:defRPr>
            </a:lvl2pPr>
            <a:lvl3pPr marL="695325" defTabSz="695325">
              <a:defRPr>
                <a:solidFill>
                  <a:schemeClr val="tx1"/>
                </a:solidFill>
                <a:latin typeface="Arial" panose="020B0604020202020204" pitchFamily="34" charset="0"/>
              </a:defRPr>
            </a:lvl3pPr>
            <a:lvl4pPr marL="1042988" defTabSz="695325">
              <a:defRPr>
                <a:solidFill>
                  <a:schemeClr val="tx1"/>
                </a:solidFill>
                <a:latin typeface="Arial" panose="020B0604020202020204" pitchFamily="34" charset="0"/>
              </a:defRPr>
            </a:lvl4pPr>
            <a:lvl5pPr marL="1390650" defTabSz="695325">
              <a:defRPr>
                <a:solidFill>
                  <a:schemeClr val="tx1"/>
                </a:solidFill>
                <a:latin typeface="Arial" panose="020B0604020202020204" pitchFamily="34" charset="0"/>
              </a:defRPr>
            </a:lvl5pPr>
            <a:lvl6pPr marL="1847850" defTabSz="695325" fontAlgn="base">
              <a:spcBef>
                <a:spcPct val="0"/>
              </a:spcBef>
              <a:spcAft>
                <a:spcPct val="0"/>
              </a:spcAft>
              <a:defRPr>
                <a:solidFill>
                  <a:schemeClr val="tx1"/>
                </a:solidFill>
                <a:latin typeface="Arial" panose="020B0604020202020204" pitchFamily="34" charset="0"/>
              </a:defRPr>
            </a:lvl6pPr>
            <a:lvl7pPr marL="2305050" defTabSz="695325" fontAlgn="base">
              <a:spcBef>
                <a:spcPct val="0"/>
              </a:spcBef>
              <a:spcAft>
                <a:spcPct val="0"/>
              </a:spcAft>
              <a:defRPr>
                <a:solidFill>
                  <a:schemeClr val="tx1"/>
                </a:solidFill>
                <a:latin typeface="Arial" panose="020B0604020202020204" pitchFamily="34" charset="0"/>
              </a:defRPr>
            </a:lvl7pPr>
            <a:lvl8pPr marL="2762250" defTabSz="695325" fontAlgn="base">
              <a:spcBef>
                <a:spcPct val="0"/>
              </a:spcBef>
              <a:spcAft>
                <a:spcPct val="0"/>
              </a:spcAft>
              <a:defRPr>
                <a:solidFill>
                  <a:schemeClr val="tx1"/>
                </a:solidFill>
                <a:latin typeface="Arial" panose="020B0604020202020204" pitchFamily="34" charset="0"/>
              </a:defRPr>
            </a:lvl8pPr>
            <a:lvl9pPr marL="3219450" defTabSz="695325" fontAlgn="base">
              <a:spcBef>
                <a:spcPct val="0"/>
              </a:spcBef>
              <a:spcAft>
                <a:spcPct val="0"/>
              </a:spcAft>
              <a:defRPr>
                <a:solidFill>
                  <a:schemeClr val="tx1"/>
                </a:solidFill>
                <a:latin typeface="Arial" panose="020B0604020202020204" pitchFamily="34" charset="0"/>
              </a:defRPr>
            </a:lvl9pPr>
          </a:lstStyle>
          <a:p>
            <a:pPr marL="0" marR="0" lvl="0" indent="0" algn="l" defTabSz="695325" rtl="0" eaLnBrk="1" fontAlgn="base" latinLnBrk="0" hangingPunct="1">
              <a:lnSpc>
                <a:spcPct val="15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rPr>
              <a:t>Deploy Workforce |</a:t>
            </a:r>
            <a:endParaRPr kumimoji="0" lang="en-US" altLang="zh-CN" sz="2800" b="0" i="0" u="none" strike="noStrike" kern="1200" cap="none" spc="0" normalizeH="0" baseline="0" noProof="0">
              <a:ln>
                <a:noFill/>
              </a:ln>
              <a:solidFill>
                <a:srgbClr val="FFFFFF"/>
              </a:solidFill>
              <a:effectLst/>
              <a:uLnTx/>
              <a:uFillTx/>
              <a:latin typeface="Arial Black" panose="020B0A04020102020204" pitchFamily="34" charset="0"/>
              <a:ea typeface="宋体" panose="02010600030101010101" pitchFamily="2" charset="-122"/>
              <a:cs typeface="+mn-cs"/>
            </a:endParaRPr>
          </a:p>
        </p:txBody>
      </p:sp>
      <p:sp>
        <p:nvSpPr>
          <p:cNvPr id="72713" name="Text Box 9">
            <a:extLst>
              <a:ext uri="{FF2B5EF4-FFF2-40B4-BE49-F238E27FC236}">
                <a16:creationId xmlns:a16="http://schemas.microsoft.com/office/drawing/2014/main" id="{0781B499-2479-AE5F-F6E4-5602A44F8B3A}"/>
              </a:ext>
            </a:extLst>
          </p:cNvPr>
          <p:cNvSpPr txBox="1">
            <a:spLocks noChangeArrowheads="1"/>
          </p:cNvSpPr>
          <p:nvPr/>
        </p:nvSpPr>
        <p:spPr bwMode="auto">
          <a:xfrm>
            <a:off x="3276600" y="0"/>
            <a:ext cx="5562600" cy="581025"/>
          </a:xfrm>
          <a:prstGeom prst="rect">
            <a:avLst/>
          </a:prstGeom>
          <a:noFill/>
          <a:ln>
            <a:noFill/>
          </a:ln>
          <a:effectLst/>
          <a:extLst>
            <a:ext uri="{909E8E84-426E-40DD-AFC4-6F175D3DCCD1}">
              <a14:hiddenFill xmlns:a14="http://schemas.microsoft.com/office/drawing/2010/main">
                <a:gradFill rotWithShape="1">
                  <a:gsLst>
                    <a:gs pos="0">
                      <a:srgbClr val="000099"/>
                    </a:gs>
                    <a:gs pos="100000">
                      <a:schemeClr val="bg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srgbClr val="000099"/>
                </a:solidFill>
                <a:effectLst/>
                <a:uLnTx/>
                <a:uFillTx/>
                <a:latin typeface="Arial Black" panose="020B0A04020102020204" pitchFamily="34" charset="0"/>
                <a:ea typeface="宋体" panose="02010600030101010101" pitchFamily="2" charset="-122"/>
                <a:cs typeface="+mn-cs"/>
              </a:rPr>
              <a:t>Employee time and talent is used effectively. Employees motivated.</a:t>
            </a:r>
          </a:p>
        </p:txBody>
      </p:sp>
      <p:sp>
        <p:nvSpPr>
          <p:cNvPr id="72714" name="Text Box 10">
            <a:extLst>
              <a:ext uri="{FF2B5EF4-FFF2-40B4-BE49-F238E27FC236}">
                <a16:creationId xmlns:a16="http://schemas.microsoft.com/office/drawing/2014/main" id="{BADA45EF-706C-FC4D-21F9-026C6FFB5CAF}"/>
              </a:ext>
            </a:extLst>
          </p:cNvPr>
          <p:cNvSpPr txBox="1">
            <a:spLocks noChangeArrowheads="1"/>
          </p:cNvSpPr>
          <p:nvPr/>
        </p:nvSpPr>
        <p:spPr bwMode="auto">
          <a:xfrm>
            <a:off x="0" y="0"/>
            <a:ext cx="2743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C0C0C0"/>
                </a:solidFill>
                <a:effectLst/>
                <a:uLnTx/>
                <a:uFillTx/>
                <a:latin typeface="Arial Black" panose="020B0A04020102020204" pitchFamily="34" charset="0"/>
                <a:ea typeface="宋体" panose="02010600030101010101" pitchFamily="2" charset="-122"/>
                <a:cs typeface="+mn-cs"/>
              </a:rPr>
              <a:t>HR Management Report category:</a:t>
            </a:r>
          </a:p>
        </p:txBody>
      </p:sp>
      <p:grpSp>
        <p:nvGrpSpPr>
          <p:cNvPr id="72717" name="Group 13">
            <a:extLst>
              <a:ext uri="{FF2B5EF4-FFF2-40B4-BE49-F238E27FC236}">
                <a16:creationId xmlns:a16="http://schemas.microsoft.com/office/drawing/2014/main" id="{96C917DF-FCFA-21ED-C173-5F3D8B3F7CE1}"/>
              </a:ext>
            </a:extLst>
          </p:cNvPr>
          <p:cNvGrpSpPr>
            <a:grpSpLocks/>
          </p:cNvGrpSpPr>
          <p:nvPr/>
        </p:nvGrpSpPr>
        <p:grpSpPr bwMode="auto">
          <a:xfrm>
            <a:off x="2362200" y="685800"/>
            <a:ext cx="4775200" cy="4225925"/>
            <a:chOff x="1344" y="449"/>
            <a:chExt cx="3008" cy="2662"/>
          </a:xfrm>
        </p:grpSpPr>
        <p:sp>
          <p:nvSpPr>
            <p:cNvPr id="72718" name="Rectangle 14">
              <a:extLst>
                <a:ext uri="{FF2B5EF4-FFF2-40B4-BE49-F238E27FC236}">
                  <a16:creationId xmlns:a16="http://schemas.microsoft.com/office/drawing/2014/main" id="{4CF63E5E-A9E5-2853-B93D-1ACFA34757D9}"/>
                </a:ext>
              </a:extLst>
            </p:cNvPr>
            <p:cNvSpPr>
              <a:spLocks noChangeArrowheads="1"/>
            </p:cNvSpPr>
            <p:nvPr/>
          </p:nvSpPr>
          <p:spPr bwMode="auto">
            <a:xfrm>
              <a:off x="1344" y="449"/>
              <a:ext cx="2592" cy="2566"/>
            </a:xfrm>
            <a:prstGeom prst="rect">
              <a:avLst/>
            </a:prstGeom>
            <a:solidFill>
              <a:schemeClr val="bg1"/>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719" name="Text Box 15">
              <a:extLst>
                <a:ext uri="{FF2B5EF4-FFF2-40B4-BE49-F238E27FC236}">
                  <a16:creationId xmlns:a16="http://schemas.microsoft.com/office/drawing/2014/main" id="{8382FA34-2004-F4A2-75CD-8064E028B07A}"/>
                </a:ext>
              </a:extLst>
            </p:cNvPr>
            <p:cNvSpPr txBox="1">
              <a:spLocks noChangeArrowheads="1"/>
            </p:cNvSpPr>
            <p:nvPr/>
          </p:nvSpPr>
          <p:spPr bwMode="auto">
            <a:xfrm>
              <a:off x="1344" y="664"/>
              <a:ext cx="2928" cy="21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Q4. I know what is expected of me at work. (4.3)</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Q1. I have opportunity to give input on decisions affecting my work. (4.0)</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Q2. I receive the information I need to do my job effectively. (4.0)</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Q6. I have the tools and resources I need to do my job effectively. (4.1)</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Q7. My supervisor treats me with dignity and respect. (4.6)</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Q8. My supervisor gives me ongoing feedback that helps me improve</a:t>
              </a:r>
              <a:b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b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 my performance. (3.9)</a:t>
              </a: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endPar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
                  <a:srgbClr val="000099"/>
                </a:buClr>
                <a:buSzPct val="80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Q9. I receive recognition for a job well done. (3.9)</a:t>
              </a:r>
            </a:p>
          </p:txBody>
        </p:sp>
        <p:sp>
          <p:nvSpPr>
            <p:cNvPr id="72720" name="Text Box 16">
              <a:extLst>
                <a:ext uri="{FF2B5EF4-FFF2-40B4-BE49-F238E27FC236}">
                  <a16:creationId xmlns:a16="http://schemas.microsoft.com/office/drawing/2014/main" id="{87DFBACF-0F5C-4176-42E0-BC2533F53179}"/>
                </a:ext>
              </a:extLst>
            </p:cNvPr>
            <p:cNvSpPr txBox="1">
              <a:spLocks noChangeArrowheads="1"/>
            </p:cNvSpPr>
            <p:nvPr/>
          </p:nvSpPr>
          <p:spPr bwMode="auto">
            <a:xfrm>
              <a:off x="1488" y="449"/>
              <a:ext cx="22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Do employees have the day-to-day support </a:t>
              </a:r>
              <a:b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br>
              <a:r>
                <a:rPr kumimoji="0" lang="en-US" altLang="zh-CN" sz="10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needed to enable successful job performance?</a:t>
              </a:r>
            </a:p>
          </p:txBody>
        </p:sp>
        <p:graphicFrame>
          <p:nvGraphicFramePr>
            <p:cNvPr id="72721" name="Object 17">
              <a:extLst>
                <a:ext uri="{FF2B5EF4-FFF2-40B4-BE49-F238E27FC236}">
                  <a16:creationId xmlns:a16="http://schemas.microsoft.com/office/drawing/2014/main" id="{AD3201F1-56E7-CFAB-1FC1-18C36AA0A71B}"/>
                </a:ext>
              </a:extLst>
            </p:cNvPr>
            <p:cNvGraphicFramePr>
              <a:graphicFrameLocks noChangeAspect="1"/>
            </p:cNvGraphicFramePr>
            <p:nvPr/>
          </p:nvGraphicFramePr>
          <p:xfrm>
            <a:off x="1488" y="681"/>
            <a:ext cx="2864" cy="394"/>
          </p:xfrm>
          <a:graphic>
            <a:graphicData uri="http://schemas.openxmlformats.org/presentationml/2006/ole">
              <mc:AlternateContent xmlns:mc="http://schemas.openxmlformats.org/markup-compatibility/2006">
                <mc:Choice xmlns:v="urn:schemas-microsoft-com:vml" Requires="v">
                  <p:oleObj name="Chart" r:id="rId2" imgW="7608127" imgH="1416849" progId="MSGraph.Chart.8">
                    <p:embed followColorScheme="full"/>
                  </p:oleObj>
                </mc:Choice>
                <mc:Fallback>
                  <p:oleObj name="Chart" r:id="rId2" imgW="7608127" imgH="1416849" progId="MSGraph.Chart.8">
                    <p:embed followColorScheme="full"/>
                    <p:pic>
                      <p:nvPicPr>
                        <p:cNvPr id="72721" name="Object 17">
                          <a:extLst>
                            <a:ext uri="{FF2B5EF4-FFF2-40B4-BE49-F238E27FC236}">
                              <a16:creationId xmlns:a16="http://schemas.microsoft.com/office/drawing/2014/main" id="{AD3201F1-56E7-CFAB-1FC1-18C36AA0A71B}"/>
                            </a:ext>
                          </a:extLst>
                        </p:cNvPr>
                        <p:cNvPicPr>
                          <a:picLocks noChangeAspect="1" noChangeArrowheads="1"/>
                        </p:cNvPicPr>
                        <p:nvPr/>
                      </p:nvPicPr>
                      <p:blipFill>
                        <a:blip r:embed="rId3"/>
                        <a:srcRect/>
                        <a:stretch>
                          <a:fillRect/>
                        </a:stretch>
                      </p:blipFill>
                      <p:spPr bwMode="auto">
                        <a:xfrm>
                          <a:off x="1488" y="681"/>
                          <a:ext cx="286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2" name="Object 18">
              <a:extLst>
                <a:ext uri="{FF2B5EF4-FFF2-40B4-BE49-F238E27FC236}">
                  <a16:creationId xmlns:a16="http://schemas.microsoft.com/office/drawing/2014/main" id="{839B6718-F7B0-CE7D-B9E3-E02F8BE3BE06}"/>
                </a:ext>
              </a:extLst>
            </p:cNvPr>
            <p:cNvGraphicFramePr>
              <a:graphicFrameLocks noChangeAspect="1"/>
            </p:cNvGraphicFramePr>
            <p:nvPr/>
          </p:nvGraphicFramePr>
          <p:xfrm>
            <a:off x="1488" y="1002"/>
            <a:ext cx="2864" cy="396"/>
          </p:xfrm>
          <a:graphic>
            <a:graphicData uri="http://schemas.openxmlformats.org/presentationml/2006/ole">
              <mc:AlternateContent xmlns:mc="http://schemas.openxmlformats.org/markup-compatibility/2006">
                <mc:Choice xmlns:v="urn:schemas-microsoft-com:vml" Requires="v">
                  <p:oleObj name="Chart" r:id="rId4" imgW="7608127" imgH="1405183" progId="MSGraph.Chart.8">
                    <p:embed followColorScheme="full"/>
                  </p:oleObj>
                </mc:Choice>
                <mc:Fallback>
                  <p:oleObj name="Chart" r:id="rId4" imgW="7608127" imgH="1405183" progId="MSGraph.Chart.8">
                    <p:embed followColorScheme="full"/>
                    <p:pic>
                      <p:nvPicPr>
                        <p:cNvPr id="72722" name="Object 18">
                          <a:extLst>
                            <a:ext uri="{FF2B5EF4-FFF2-40B4-BE49-F238E27FC236}">
                              <a16:creationId xmlns:a16="http://schemas.microsoft.com/office/drawing/2014/main" id="{839B6718-F7B0-CE7D-B9E3-E02F8BE3BE06}"/>
                            </a:ext>
                          </a:extLst>
                        </p:cNvPr>
                        <p:cNvPicPr>
                          <a:picLocks noChangeAspect="1" noChangeArrowheads="1"/>
                        </p:cNvPicPr>
                        <p:nvPr/>
                      </p:nvPicPr>
                      <p:blipFill>
                        <a:blip r:embed="rId5"/>
                        <a:srcRect/>
                        <a:stretch>
                          <a:fillRect/>
                        </a:stretch>
                      </p:blipFill>
                      <p:spPr bwMode="auto">
                        <a:xfrm>
                          <a:off x="1488" y="1002"/>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3" name="Object 19">
              <a:extLst>
                <a:ext uri="{FF2B5EF4-FFF2-40B4-BE49-F238E27FC236}">
                  <a16:creationId xmlns:a16="http://schemas.microsoft.com/office/drawing/2014/main" id="{B44E75FF-496F-165D-C24C-639B1465C7C4}"/>
                </a:ext>
              </a:extLst>
            </p:cNvPr>
            <p:cNvGraphicFramePr>
              <a:graphicFrameLocks noChangeAspect="1"/>
            </p:cNvGraphicFramePr>
            <p:nvPr/>
          </p:nvGraphicFramePr>
          <p:xfrm>
            <a:off x="1488" y="1324"/>
            <a:ext cx="2864" cy="395"/>
          </p:xfrm>
          <a:graphic>
            <a:graphicData uri="http://schemas.openxmlformats.org/presentationml/2006/ole">
              <mc:AlternateContent xmlns:mc="http://schemas.openxmlformats.org/markup-compatibility/2006">
                <mc:Choice xmlns:v="urn:schemas-microsoft-com:vml" Requires="v">
                  <p:oleObj name="Chart" r:id="rId6" imgW="7608127" imgH="1405183" progId="MSGraph.Chart.8">
                    <p:embed followColorScheme="full"/>
                  </p:oleObj>
                </mc:Choice>
                <mc:Fallback>
                  <p:oleObj name="Chart" r:id="rId6" imgW="7608127" imgH="1405183" progId="MSGraph.Chart.8">
                    <p:embed followColorScheme="full"/>
                    <p:pic>
                      <p:nvPicPr>
                        <p:cNvPr id="72723" name="Object 19">
                          <a:extLst>
                            <a:ext uri="{FF2B5EF4-FFF2-40B4-BE49-F238E27FC236}">
                              <a16:creationId xmlns:a16="http://schemas.microsoft.com/office/drawing/2014/main" id="{B44E75FF-496F-165D-C24C-639B1465C7C4}"/>
                            </a:ext>
                          </a:extLst>
                        </p:cNvPr>
                        <p:cNvPicPr>
                          <a:picLocks noChangeAspect="1" noChangeArrowheads="1"/>
                        </p:cNvPicPr>
                        <p:nvPr/>
                      </p:nvPicPr>
                      <p:blipFill>
                        <a:blip r:embed="rId7"/>
                        <a:srcRect/>
                        <a:stretch>
                          <a:fillRect/>
                        </a:stretch>
                      </p:blipFill>
                      <p:spPr bwMode="auto">
                        <a:xfrm>
                          <a:off x="1488" y="1324"/>
                          <a:ext cx="2864"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4" name="Object 20">
              <a:extLst>
                <a:ext uri="{FF2B5EF4-FFF2-40B4-BE49-F238E27FC236}">
                  <a16:creationId xmlns:a16="http://schemas.microsoft.com/office/drawing/2014/main" id="{C46D5BF3-BCF5-2B59-79F4-82EB3AD2A670}"/>
                </a:ext>
              </a:extLst>
            </p:cNvPr>
            <p:cNvGraphicFramePr>
              <a:graphicFrameLocks noChangeAspect="1"/>
            </p:cNvGraphicFramePr>
            <p:nvPr/>
          </p:nvGraphicFramePr>
          <p:xfrm>
            <a:off x="1488" y="1623"/>
            <a:ext cx="2864" cy="396"/>
          </p:xfrm>
          <a:graphic>
            <a:graphicData uri="http://schemas.openxmlformats.org/presentationml/2006/ole">
              <mc:AlternateContent xmlns:mc="http://schemas.openxmlformats.org/markup-compatibility/2006">
                <mc:Choice xmlns:v="urn:schemas-microsoft-com:vml" Requires="v">
                  <p:oleObj name="Chart" r:id="rId8" imgW="7608127" imgH="1405183" progId="MSGraph.Chart.8">
                    <p:embed followColorScheme="full"/>
                  </p:oleObj>
                </mc:Choice>
                <mc:Fallback>
                  <p:oleObj name="Chart" r:id="rId8" imgW="7608127" imgH="1405183" progId="MSGraph.Chart.8">
                    <p:embed followColorScheme="full"/>
                    <p:pic>
                      <p:nvPicPr>
                        <p:cNvPr id="72724" name="Object 20">
                          <a:extLst>
                            <a:ext uri="{FF2B5EF4-FFF2-40B4-BE49-F238E27FC236}">
                              <a16:creationId xmlns:a16="http://schemas.microsoft.com/office/drawing/2014/main" id="{C46D5BF3-BCF5-2B59-79F4-82EB3AD2A670}"/>
                            </a:ext>
                          </a:extLst>
                        </p:cNvPr>
                        <p:cNvPicPr>
                          <a:picLocks noChangeAspect="1" noChangeArrowheads="1"/>
                        </p:cNvPicPr>
                        <p:nvPr/>
                      </p:nvPicPr>
                      <p:blipFill>
                        <a:blip r:embed="rId9"/>
                        <a:srcRect/>
                        <a:stretch>
                          <a:fillRect/>
                        </a:stretch>
                      </p:blipFill>
                      <p:spPr bwMode="auto">
                        <a:xfrm>
                          <a:off x="1488" y="1623"/>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5" name="Object 21">
              <a:extLst>
                <a:ext uri="{FF2B5EF4-FFF2-40B4-BE49-F238E27FC236}">
                  <a16:creationId xmlns:a16="http://schemas.microsoft.com/office/drawing/2014/main" id="{5C61ED0B-A88B-4527-712E-579701E5D2E9}"/>
                </a:ext>
              </a:extLst>
            </p:cNvPr>
            <p:cNvGraphicFramePr>
              <a:graphicFrameLocks noChangeAspect="1"/>
            </p:cNvGraphicFramePr>
            <p:nvPr/>
          </p:nvGraphicFramePr>
          <p:xfrm>
            <a:off x="1488" y="2001"/>
            <a:ext cx="2864" cy="395"/>
          </p:xfrm>
          <a:graphic>
            <a:graphicData uri="http://schemas.openxmlformats.org/presentationml/2006/ole">
              <mc:AlternateContent xmlns:mc="http://schemas.openxmlformats.org/markup-compatibility/2006">
                <mc:Choice xmlns:v="urn:schemas-microsoft-com:vml" Requires="v">
                  <p:oleObj name="Chart" r:id="rId10" imgW="7608127" imgH="1405183" progId="MSGraph.Chart.8">
                    <p:embed followColorScheme="full"/>
                  </p:oleObj>
                </mc:Choice>
                <mc:Fallback>
                  <p:oleObj name="Chart" r:id="rId10" imgW="7608127" imgH="1405183" progId="MSGraph.Chart.8">
                    <p:embed followColorScheme="full"/>
                    <p:pic>
                      <p:nvPicPr>
                        <p:cNvPr id="72725" name="Object 21">
                          <a:extLst>
                            <a:ext uri="{FF2B5EF4-FFF2-40B4-BE49-F238E27FC236}">
                              <a16:creationId xmlns:a16="http://schemas.microsoft.com/office/drawing/2014/main" id="{5C61ED0B-A88B-4527-712E-579701E5D2E9}"/>
                            </a:ext>
                          </a:extLst>
                        </p:cNvPr>
                        <p:cNvPicPr>
                          <a:picLocks noChangeAspect="1" noChangeArrowheads="1"/>
                        </p:cNvPicPr>
                        <p:nvPr/>
                      </p:nvPicPr>
                      <p:blipFill>
                        <a:blip r:embed="rId11"/>
                        <a:srcRect/>
                        <a:stretch>
                          <a:fillRect/>
                        </a:stretch>
                      </p:blipFill>
                      <p:spPr bwMode="auto">
                        <a:xfrm>
                          <a:off x="1488" y="2001"/>
                          <a:ext cx="2864"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6" name="Object 22">
              <a:extLst>
                <a:ext uri="{FF2B5EF4-FFF2-40B4-BE49-F238E27FC236}">
                  <a16:creationId xmlns:a16="http://schemas.microsoft.com/office/drawing/2014/main" id="{36D2C71A-C1E1-D8B3-5B77-E62813F24BE0}"/>
                </a:ext>
              </a:extLst>
            </p:cNvPr>
            <p:cNvGraphicFramePr>
              <a:graphicFrameLocks noChangeAspect="1"/>
            </p:cNvGraphicFramePr>
            <p:nvPr/>
          </p:nvGraphicFramePr>
          <p:xfrm>
            <a:off x="1488" y="2379"/>
            <a:ext cx="2864" cy="396"/>
          </p:xfrm>
          <a:graphic>
            <a:graphicData uri="http://schemas.openxmlformats.org/presentationml/2006/ole">
              <mc:AlternateContent xmlns:mc="http://schemas.openxmlformats.org/markup-compatibility/2006">
                <mc:Choice xmlns:v="urn:schemas-microsoft-com:vml" Requires="v">
                  <p:oleObj name="Chart" r:id="rId12" imgW="7608127" imgH="1405183" progId="MSGraph.Chart.8">
                    <p:embed followColorScheme="full"/>
                  </p:oleObj>
                </mc:Choice>
                <mc:Fallback>
                  <p:oleObj name="Chart" r:id="rId12" imgW="7608127" imgH="1405183" progId="MSGraph.Chart.8">
                    <p:embed followColorScheme="full"/>
                    <p:pic>
                      <p:nvPicPr>
                        <p:cNvPr id="72726" name="Object 22">
                          <a:extLst>
                            <a:ext uri="{FF2B5EF4-FFF2-40B4-BE49-F238E27FC236}">
                              <a16:creationId xmlns:a16="http://schemas.microsoft.com/office/drawing/2014/main" id="{36D2C71A-C1E1-D8B3-5B77-E62813F24BE0}"/>
                            </a:ext>
                          </a:extLst>
                        </p:cNvPr>
                        <p:cNvPicPr>
                          <a:picLocks noChangeAspect="1" noChangeArrowheads="1"/>
                        </p:cNvPicPr>
                        <p:nvPr/>
                      </p:nvPicPr>
                      <p:blipFill>
                        <a:blip r:embed="rId13"/>
                        <a:srcRect/>
                        <a:stretch>
                          <a:fillRect/>
                        </a:stretch>
                      </p:blipFill>
                      <p:spPr bwMode="auto">
                        <a:xfrm>
                          <a:off x="1488" y="2379"/>
                          <a:ext cx="2864"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27" name="Object 23">
              <a:extLst>
                <a:ext uri="{FF2B5EF4-FFF2-40B4-BE49-F238E27FC236}">
                  <a16:creationId xmlns:a16="http://schemas.microsoft.com/office/drawing/2014/main" id="{80F16EFF-2795-4E88-D070-C9E7A713D48F}"/>
                </a:ext>
              </a:extLst>
            </p:cNvPr>
            <p:cNvGraphicFramePr>
              <a:graphicFrameLocks noChangeAspect="1"/>
            </p:cNvGraphicFramePr>
            <p:nvPr/>
          </p:nvGraphicFramePr>
          <p:xfrm>
            <a:off x="1488" y="2717"/>
            <a:ext cx="2864" cy="394"/>
          </p:xfrm>
          <a:graphic>
            <a:graphicData uri="http://schemas.openxmlformats.org/presentationml/2006/ole">
              <mc:AlternateContent xmlns:mc="http://schemas.openxmlformats.org/markup-compatibility/2006">
                <mc:Choice xmlns:v="urn:schemas-microsoft-com:vml" Requires="v">
                  <p:oleObj name="Chart" r:id="rId14" imgW="7608127" imgH="1405183" progId="MSGraph.Chart.8">
                    <p:embed followColorScheme="full"/>
                  </p:oleObj>
                </mc:Choice>
                <mc:Fallback>
                  <p:oleObj name="Chart" r:id="rId14" imgW="7608127" imgH="1405183" progId="MSGraph.Chart.8">
                    <p:embed followColorScheme="full"/>
                    <p:pic>
                      <p:nvPicPr>
                        <p:cNvPr id="72727" name="Object 23">
                          <a:extLst>
                            <a:ext uri="{FF2B5EF4-FFF2-40B4-BE49-F238E27FC236}">
                              <a16:creationId xmlns:a16="http://schemas.microsoft.com/office/drawing/2014/main" id="{80F16EFF-2795-4E88-D070-C9E7A713D48F}"/>
                            </a:ext>
                          </a:extLst>
                        </p:cNvPr>
                        <p:cNvPicPr>
                          <a:picLocks noChangeAspect="1" noChangeArrowheads="1"/>
                        </p:cNvPicPr>
                        <p:nvPr/>
                      </p:nvPicPr>
                      <p:blipFill>
                        <a:blip r:embed="rId15"/>
                        <a:srcRect/>
                        <a:stretch>
                          <a:fillRect/>
                        </a:stretch>
                      </p:blipFill>
                      <p:spPr bwMode="auto">
                        <a:xfrm>
                          <a:off x="1488" y="2717"/>
                          <a:ext cx="286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2728" name="Text Box 24">
            <a:extLst>
              <a:ext uri="{FF2B5EF4-FFF2-40B4-BE49-F238E27FC236}">
                <a16:creationId xmlns:a16="http://schemas.microsoft.com/office/drawing/2014/main" id="{24083529-7D4C-20EC-24CA-1A5F84A92A49}"/>
              </a:ext>
            </a:extLst>
          </p:cNvPr>
          <p:cNvSpPr txBox="1">
            <a:spLocks noChangeArrowheads="1"/>
          </p:cNvSpPr>
          <p:nvPr/>
        </p:nvSpPr>
        <p:spPr bwMode="auto">
          <a:xfrm>
            <a:off x="7315200" y="2514600"/>
            <a:ext cx="1828800" cy="725488"/>
          </a:xfrm>
          <a:prstGeom prst="rect">
            <a:avLst/>
          </a:prstGeom>
          <a:solidFill>
            <a:schemeClr val="bg1"/>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10000"/>
              </a:lnSpc>
              <a:spcBef>
                <a:spcPct val="50000"/>
              </a:spcBef>
              <a:spcAft>
                <a:spcPct val="0"/>
              </a:spcAft>
              <a:buClr>
                <a:srgbClr val="000099"/>
              </a:buClr>
              <a:buSzTx/>
              <a:buFont typeface="Wingdings" panose="05000000000000000000" pitchFamily="2" charset="2"/>
              <a:buNone/>
              <a:tabLst/>
              <a:defRPr/>
            </a:pPr>
            <a:r>
              <a:rPr kumimoji="0" lang="en-US" altLang="zh-CN" sz="12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Overall average score for “productive workplace” questions is 4.1%</a:t>
            </a:r>
          </a:p>
        </p:txBody>
      </p:sp>
      <p:sp>
        <p:nvSpPr>
          <p:cNvPr id="72732" name="Text Box 28">
            <a:extLst>
              <a:ext uri="{FF2B5EF4-FFF2-40B4-BE49-F238E27FC236}">
                <a16:creationId xmlns:a16="http://schemas.microsoft.com/office/drawing/2014/main" id="{08CE25F1-2EEB-18A7-2917-08F7C0212F0E}"/>
              </a:ext>
            </a:extLst>
          </p:cNvPr>
          <p:cNvSpPr txBox="1">
            <a:spLocks noChangeArrowheads="1"/>
          </p:cNvSpPr>
          <p:nvPr/>
        </p:nvSpPr>
        <p:spPr bwMode="auto">
          <a:xfrm>
            <a:off x="6858000" y="685800"/>
            <a:ext cx="2057400" cy="1947863"/>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Analysis: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While we appear successful in showing respect and providing clear expectations, we can improve in areas of feedback and recognition.</a:t>
            </a:r>
          </a:p>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3" name="Text Box 29">
            <a:extLst>
              <a:ext uri="{FF2B5EF4-FFF2-40B4-BE49-F238E27FC236}">
                <a16:creationId xmlns:a16="http://schemas.microsoft.com/office/drawing/2014/main" id="{D1FA36CC-303D-ECCF-191F-6CB711A71755}"/>
              </a:ext>
            </a:extLst>
          </p:cNvPr>
          <p:cNvSpPr txBox="1">
            <a:spLocks noChangeArrowheads="1"/>
          </p:cNvSpPr>
          <p:nvPr/>
        </p:nvSpPr>
        <p:spPr bwMode="auto">
          <a:xfrm>
            <a:off x="6858000" y="2743200"/>
            <a:ext cx="2057400" cy="2132013"/>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r>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t>Action Steps: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Review recognition program for meaningful tools &amp; effectiveness.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Review communication methods for practices and potential gaps</a:t>
            </a:r>
          </a:p>
          <a:p>
            <a:pPr marL="168275" marR="0" lvl="0" indent="-168275" algn="l" defTabSz="914400" rtl="0" eaLnBrk="1" fontAlgn="base" latinLnBrk="0" hangingPunct="1">
              <a:lnSpc>
                <a:spcPct val="100000"/>
              </a:lnSpc>
              <a:spcBef>
                <a:spcPct val="50000"/>
              </a:spcBef>
              <a:spcAft>
                <a:spcPct val="0"/>
              </a:spcAft>
              <a:buClr>
                <a:srgbClr val="000099"/>
              </a:buClr>
              <a:buSzTx/>
              <a:buFont typeface="Wingdings" panose="05000000000000000000" pitchFamily="2" charset="2"/>
              <a:buChar char="§"/>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168275" marR="0" lvl="0" indent="-168275" algn="l" defTabSz="914400" rtl="0" eaLnBrk="1" fontAlgn="base" latinLnBrk="0" hangingPunct="1">
              <a:lnSpc>
                <a:spcPct val="100000"/>
              </a:lnSpc>
              <a:spcBef>
                <a:spcPct val="50000"/>
              </a:spcBef>
              <a:spcAft>
                <a:spcPct val="0"/>
              </a:spcAft>
              <a:buClr>
                <a:srgbClr val="000099"/>
              </a:buClr>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5" name="Text Box 31">
            <a:extLst>
              <a:ext uri="{FF2B5EF4-FFF2-40B4-BE49-F238E27FC236}">
                <a16:creationId xmlns:a16="http://schemas.microsoft.com/office/drawing/2014/main" id="{B70FA08E-9A13-9571-2955-50ADF3C55D5B}"/>
              </a:ext>
            </a:extLst>
          </p:cNvPr>
          <p:cNvSpPr txBox="1">
            <a:spLocks noChangeArrowheads="1"/>
          </p:cNvSpPr>
          <p:nvPr/>
        </p:nvSpPr>
        <p:spPr bwMode="auto">
          <a:xfrm>
            <a:off x="381000" y="52578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SPACE FOR AGENCY’S DISCRETIONARY USE</a:t>
            </a:r>
          </a:p>
        </p:txBody>
      </p:sp>
      <p:sp>
        <p:nvSpPr>
          <p:cNvPr id="72736" name="Text Box 32">
            <a:extLst>
              <a:ext uri="{FF2B5EF4-FFF2-40B4-BE49-F238E27FC236}">
                <a16:creationId xmlns:a16="http://schemas.microsoft.com/office/drawing/2014/main" id="{A046EC88-AFCF-6030-09E6-A872E90F650E}"/>
              </a:ext>
            </a:extLst>
          </p:cNvPr>
          <p:cNvSpPr txBox="1">
            <a:spLocks noChangeArrowheads="1"/>
          </p:cNvSpPr>
          <p:nvPr/>
        </p:nvSpPr>
        <p:spPr bwMode="auto">
          <a:xfrm>
            <a:off x="762000" y="3962400"/>
            <a:ext cx="1524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000" b="1" i="0" u="none" strike="noStrike" kern="1200" cap="none" spc="0" normalizeH="0" baseline="0" noProof="0">
                <a:ln>
                  <a:noFill/>
                </a:ln>
                <a:solidFill>
                  <a:srgbClr val="000000"/>
                </a:solidFill>
                <a:effectLst/>
                <a:uLnTx/>
                <a:uFillTx/>
                <a:latin typeface="Arial Narrow" panose="020B0606020202030204" pitchFamily="34" charset="0"/>
                <a:ea typeface="宋体" panose="02010600030101010101" pitchFamily="2" charset="-122"/>
                <a:cs typeface="+mn-cs"/>
              </a:rPr>
              <a:t>DOUBLE CLICK ON THE BAR CHARTS TO ENTER YOUR AGENCY’S DATA</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